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88" r:id="rId3"/>
    <p:sldId id="289" r:id="rId4"/>
    <p:sldId id="292" r:id="rId5"/>
    <p:sldId id="269" r:id="rId6"/>
    <p:sldId id="294" r:id="rId7"/>
    <p:sldId id="295" r:id="rId8"/>
    <p:sldId id="311" r:id="rId9"/>
    <p:sldId id="296" r:id="rId10"/>
    <p:sldId id="301" r:id="rId11"/>
    <p:sldId id="302" r:id="rId12"/>
    <p:sldId id="303" r:id="rId13"/>
    <p:sldId id="304" r:id="rId14"/>
    <p:sldId id="305" r:id="rId15"/>
    <p:sldId id="300" r:id="rId16"/>
    <p:sldId id="306" r:id="rId17"/>
    <p:sldId id="307" r:id="rId18"/>
    <p:sldId id="308" r:id="rId19"/>
    <p:sldId id="324" r:id="rId20"/>
    <p:sldId id="315" r:id="rId21"/>
    <p:sldId id="316" r:id="rId22"/>
    <p:sldId id="317" r:id="rId23"/>
    <p:sldId id="329" r:id="rId24"/>
    <p:sldId id="330" r:id="rId25"/>
    <p:sldId id="331" r:id="rId26"/>
    <p:sldId id="318" r:id="rId27"/>
    <p:sldId id="319" r:id="rId28"/>
    <p:sldId id="320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44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E22B7-4644-4D55-B0E2-72485E5C3B92}" type="datetimeFigureOut">
              <a:rPr lang="ru-RU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7F60E-C305-486B-B3D7-4175547D66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4922B-15D8-4DB1-A596-4B8450BD88C5}" type="datetimeFigureOut">
              <a:rPr lang="ru-RU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A0374-805E-4394-A6BC-EF46F24493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A81E3-3059-494C-BF47-40B66B72DEA9}" type="datetimeFigureOut">
              <a:rPr lang="ru-RU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60746-1435-42B0-BD02-1F7D4A26D1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6B375-0130-4EE8-BACD-EBEF2804F300}" type="datetimeFigureOut">
              <a:rPr lang="ru-RU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81FF4-3931-4923-BD9E-4AABAEA522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59233-ED44-4816-A5B2-49655B32CCCE}" type="datetimeFigureOut">
              <a:rPr lang="ru-RU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C840D-476A-422F-B4DD-3168ACF327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98CBC-568E-4594-93FB-460A087821BA}" type="datetimeFigureOut">
              <a:rPr lang="ru-RU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6380A-1FC9-4CC8-90CB-52E9F702C1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DB6FF-102C-4144-9E21-7CF616691810}" type="datetimeFigureOut">
              <a:rPr lang="ru-RU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35E9D-9527-4F5D-8F7E-E53F1B0B5C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D2D45-EC0A-4D6E-94D5-F66AF8231F9C}" type="datetimeFigureOut">
              <a:rPr lang="ru-RU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A4CCE-CD86-41FE-B156-5B684C212A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C1EA3-C61C-4AC8-A7E9-6705FA6B8EB7}" type="datetimeFigureOut">
              <a:rPr lang="ru-RU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A54CE-EA29-4FCA-837A-718EEA4006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FC8FA-8B26-476D-8A96-827895462C86}" type="datetimeFigureOut">
              <a:rPr lang="ru-RU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7FD79-BD82-45F4-9FE9-5EE8CA81FF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D3CD9-3B39-4537-8A80-A6924F4B77A8}" type="datetimeFigureOut">
              <a:rPr lang="ru-RU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D883B-179C-4DB8-B8BC-A86A274305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BA7AC98-AC38-4D3C-921B-C8313B530FDE}" type="datetimeFigureOut">
              <a:rPr lang="ru-RU"/>
              <a:pPr>
                <a:defRPr/>
              </a:pPr>
              <a:t>04.02.2019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72A4719-9CAF-4D61-94B3-C077B30415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Ectopic_pregnancy" TargetMode="External"/><Relationship Id="rId3" Type="http://schemas.openxmlformats.org/officeDocument/2006/relationships/hyperlink" Target="https://en.wikipedia.org/wiki/Peptic_ulcer" TargetMode="External"/><Relationship Id="rId7" Type="http://schemas.openxmlformats.org/officeDocument/2006/relationships/hyperlink" Target="https://en.wikipedia.org/wiki/Diverticulitis" TargetMode="External"/><Relationship Id="rId2" Type="http://schemas.openxmlformats.org/officeDocument/2006/relationships/hyperlink" Target="https://en.wikipedia.org/wiki/Appendiciti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Ischemia" TargetMode="External"/><Relationship Id="rId11" Type="http://schemas.openxmlformats.org/officeDocument/2006/relationships/hyperlink" Target="https://en.wikipedia.org/wiki/Ovarian_torsion" TargetMode="External"/><Relationship Id="rId5" Type="http://schemas.openxmlformats.org/officeDocument/2006/relationships/hyperlink" Target="https://en.wikipedia.org/wiki/Pancreatitis" TargetMode="External"/><Relationship Id="rId10" Type="http://schemas.openxmlformats.org/officeDocument/2006/relationships/hyperlink" Target="https://en.wikipedia.org/wiki/Colic" TargetMode="External"/><Relationship Id="rId4" Type="http://schemas.openxmlformats.org/officeDocument/2006/relationships/hyperlink" Target="https://en.wikipedia.org/wiki/Cholecystitis" TargetMode="External"/><Relationship Id="rId9" Type="http://schemas.openxmlformats.org/officeDocument/2006/relationships/hyperlink" Target="https://en.wikipedia.org/wiki/Ureter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sz="3600" b="1" dirty="0" smtClean="0"/>
          </a:p>
          <a:p>
            <a:pPr algn="ctr">
              <a:buNone/>
            </a:pPr>
            <a:r>
              <a:rPr lang="en-US" sz="3600" b="1" dirty="0" smtClean="0"/>
              <a:t>TOPIC No. 1</a:t>
            </a:r>
            <a:r>
              <a:rPr lang="ru-RU" sz="3600" b="1" dirty="0" smtClean="0"/>
              <a:t>5</a:t>
            </a:r>
            <a:r>
              <a:rPr lang="en-US" sz="3600" b="1" dirty="0" smtClean="0"/>
              <a:t>:</a:t>
            </a:r>
            <a:endParaRPr lang="ru-RU" sz="3600" b="1" dirty="0" smtClean="0"/>
          </a:p>
          <a:p>
            <a:pPr algn="ctr"/>
            <a:r>
              <a:rPr lang="en-US" sz="3600" b="1" dirty="0" smtClean="0"/>
              <a:t>Monitoring and care for gastrointestinal patients.</a:t>
            </a:r>
            <a:r>
              <a:rPr lang="ru-RU" sz="3600" b="1" dirty="0" smtClean="0"/>
              <a:t> </a:t>
            </a:r>
            <a:endParaRPr lang="ru-RU" sz="36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Heartburn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1285860"/>
            <a:ext cx="4038600" cy="4525963"/>
          </a:xfrm>
        </p:spPr>
        <p:txBody>
          <a:bodyPr/>
          <a:lstStyle/>
          <a:p>
            <a:r>
              <a:rPr lang="en-US" dirty="0" smtClean="0"/>
              <a:t>- a burning sensation in the </a:t>
            </a:r>
            <a:r>
              <a:rPr lang="en-US" dirty="0" err="1" smtClean="0"/>
              <a:t>epigastrium</a:t>
            </a:r>
            <a:r>
              <a:rPr lang="en-US" dirty="0" smtClean="0"/>
              <a:t> or behind the breastbone.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5058" name="Picture 2" descr="http://miendoscopia.com/en/wp-content/uploads/2014/12/hernia-hiatal-ilustrac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306" y="2967032"/>
            <a:ext cx="6643694" cy="38909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Belching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Belching with air.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Reason 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aerophagia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Aerophagia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 swallowing of excess air.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Sour belching.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Occurs at high acidity in the stomach.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Belching with bitterness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Occurs in diseases of the gallbladder.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Belching with the smell of rotten [</a:t>
            </a:r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rɔtn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]eggs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(hydrogen sulfide).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- sudden sonorous output of air through the mouth, sometimes with small amounts of stomach contents.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357166"/>
            <a:ext cx="4000528" cy="6500834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Nausea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unpleasant sensation in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epigastrium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Vomiting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antiperistaltic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reflex contraction of the muscles of the stomach, esophagus, pharynx, and sometimes bowel.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428604"/>
            <a:ext cx="4286280" cy="6143668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Vomit can contain: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eaten food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Bile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Rotten content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Intestinal contents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Coffee ground vomiting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Blood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/>
          <a:lstStyle/>
          <a:p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Vomiting classification according to appearance mechanism:</a:t>
            </a:r>
            <a:br>
              <a:rPr lang="en-US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Of gastric origin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The reason is a disease of the stomach. After vomiting, the patient always feels easier.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Of central origin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The reason may be the brain damage (concussion). Relief doesn’t come after vomiting.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Of toxic origin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The reason may be severe intoxication. Relief doesn’t come after vomiting.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Of reflex origin.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reason may be acute surgical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pathologythe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organs of abdominal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Pain signs of gastric origin: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357850"/>
          </a:xfrm>
        </p:spPr>
        <p:txBody>
          <a:bodyPr/>
          <a:lstStyle/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Location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epigastric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area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Often pain is cramping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Pain may spread into the heart, spine.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Seasonality of pain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Connection between pain and food intake (Early and Later pain)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Types of stomach pain depending on food intake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There are: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Early pain.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Pain appears or intensifies after eating.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Later (hungry) pain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Pain comes or increases when a stomach is empty. Patients feel better after food intake.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86766" cy="5043510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Intestinal dyspepsia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abdominal distention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diarrhea 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constipation 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fecal incontinence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27447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428604"/>
            <a:ext cx="8186766" cy="5697559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Abdominal distention  </a:t>
            </a:r>
            <a:r>
              <a:rPr lang="en-US" dirty="0" smtClean="0"/>
              <a:t>-</a:t>
            </a:r>
            <a:endParaRPr lang="ru-RU" dirty="0" smtClean="0"/>
          </a:p>
          <a:p>
            <a:r>
              <a:rPr lang="en-US" dirty="0" smtClean="0"/>
              <a:t>excessive accumulation of gases in the intestines. This symptom is called </a:t>
            </a:r>
            <a:r>
              <a:rPr lang="en-US" b="1" dirty="0" smtClean="0"/>
              <a:t>flatulence.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7106" name="Picture 2" descr="http://healthyfoodsecret.com/wp-content/uploads/2015/09/Bloat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2286000"/>
            <a:ext cx="57150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5720" y="357166"/>
            <a:ext cx="8429684" cy="5768997"/>
          </a:xfrm>
        </p:spPr>
        <p:txBody>
          <a:bodyPr/>
          <a:lstStyle/>
          <a:p>
            <a:pPr lvl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Diarrhea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frequent, liquid, watery stools, three or more times a day.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0034" y="1928803"/>
            <a:ext cx="8324880" cy="4929198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Characteristics of stool</a:t>
            </a:r>
            <a:r>
              <a:rPr lang="ru-RU" b="1" u="sng" dirty="0" smtClean="0"/>
              <a:t>:</a:t>
            </a: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Frequency of feces.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Colour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Consistency and form.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Odour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357167"/>
            <a:ext cx="8186766" cy="2928958"/>
          </a:xfrm>
        </p:spPr>
        <p:txBody>
          <a:bodyPr/>
          <a:lstStyle/>
          <a:p>
            <a:pPr lvl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Constipation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long delay of feces in the intestine (more than 48 hours), sometimes painful passage of hard, dry stool.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57158" y="1928802"/>
            <a:ext cx="8329642" cy="4929198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Constipation classification depending on the mechanism:</a:t>
            </a:r>
            <a:endParaRPr lang="ru-RU" b="1" dirty="0" smtClean="0"/>
          </a:p>
          <a:p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Spastic constipation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Occurs due to spasm of the muscles of the intestine. Spasm promotes retention of passage of feces.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u="sng" dirty="0" err="1" smtClean="0">
                <a:latin typeface="Times New Roman" pitchFamily="18" charset="0"/>
                <a:cs typeface="Times New Roman" pitchFamily="18" charset="0"/>
              </a:rPr>
              <a:t>Atonic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 constipation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Occurs due to the lack of physical activity. As a result, intestinal motility is reduced. Feces moves slowly through the intestines. Much water is absorbed back into the blood. Feces becomes dry.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Alimentary constipation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Arises because of the lack of fiber in the diet.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Reflex constipation.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Occurs in case of artificial delay of defecation.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9634" name="AutoShape 2" descr="http://hwbnt.aesagout.dynu.com/gtogzqul/img29785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9636" name="AutoShape 4" descr="http://hwbnt.aesagout.dynu.com/gtogzqul/img29785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9638" name="AutoShape 6" descr="http://hwbnt.aesagout.dynu.com/gtogzqul/img29785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9640" name="AutoShape 8" descr="http://hwbnt.aesagout.dynu.com/gtogzqul/img29785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9642" name="AutoShape 10" descr="http://hwbnt.aesagout.dynu.com/gtogzqul/img29785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9644" name="Picture 12" descr="http://svetnsk.ru/foto18.png?i=110&amp;k=divertikul-tolstoj-kishki-fot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8429684" cy="62151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643998" cy="6357982"/>
          </a:xfrm>
        </p:spPr>
        <p:txBody>
          <a:bodyPr/>
          <a:lstStyle/>
          <a:p>
            <a:pPr>
              <a:buNone/>
            </a:pPr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CONTROL QUESTION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Main symptoms of gastroenterological patient.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Appetite changes (types).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Changes in taste.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Impaired swallowing.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Gastric dyspepsia. Heartburn, Belching, Nausea, Vomiting,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Epigastric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pain.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Character of vomit. Vomit (vomited material ) can contain. Vomiting classification according to appearance mechanism.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Epigastric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pain, mechanism, signs.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Intestinal dyspepsia: abdominal distention, diarrhea, constipation, fecal incontinence.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Characteristics of stool.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Diarrhea, causes, mechanism, nursing care.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Constipation, causes of constipation, constipation classification, nursing care.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Standard of nursing Care for gastrointestinal patients.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Nutrition  of gastroenterological patient.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Acute abdominal pain, Symptoms, First aid.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Gastrointestinal bleeding, Symptoms, First aid.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Laboratory Methods of stool tests. Coprology, feces analysis on helminthes, stool for occult blood.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General rules for Collection of Stool Specimen.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Standard of nursing Care: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71546"/>
            <a:ext cx="8329642" cy="5500726"/>
          </a:xfrm>
          <a:solidFill>
            <a:schemeClr val="bg2"/>
          </a:solidFill>
        </p:spPr>
        <p:txBody>
          <a:bodyPr>
            <a:normAutofit fontScale="85000" lnSpcReduction="10000"/>
          </a:bodyPr>
          <a:lstStyle/>
          <a:p>
            <a:pPr marL="457200" lvl="0" indent="-457200">
              <a:lnSpc>
                <a:spcPct val="120000"/>
              </a:lnSpc>
              <a:buFont typeface="+mj-lt"/>
              <a:buAutoNum type="arabicPeriod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Physical Examination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20000"/>
              </a:lnSpc>
              <a:buFont typeface="+mj-lt"/>
              <a:buAutoNum type="arabicPeriod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Diagnostic Studies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preparation for instrumental studies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Diagnostic Studies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preparation for laboratory studies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coprology, feces analysis on helminthes, fecal occult blood)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>
              <a:lnSpc>
                <a:spcPct val="120000"/>
              </a:lnSpc>
              <a:buFont typeface="+mj-lt"/>
              <a:buAutoNum type="arabicPeriod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Nutrition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0" indent="-457200">
              <a:lnSpc>
                <a:spcPct val="120000"/>
              </a:lnSpc>
              <a:buFont typeface="+mj-lt"/>
              <a:buAutoNum type="arabicPeriod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Procedures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of the digestive tract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(probe procedures, enemas).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20000"/>
              </a:lnSpc>
              <a:buFont typeface="+mj-lt"/>
              <a:buAutoNum type="arabicPeriod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Pharmacological therapy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Control of the regular intake of medicines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457200" lvl="0" indent="-457200">
              <a:lnSpc>
                <a:spcPct val="120000"/>
              </a:lnSpc>
              <a:buFont typeface="+mj-lt"/>
              <a:buAutoNum type="arabicPeriod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Advice to patient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(Education)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20000"/>
              </a:lnSpc>
              <a:buFont typeface="+mj-lt"/>
              <a:buAutoNum type="arabicPeriod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First Aid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predoctor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care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&amp; Emergencies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pain syndrome, gastrointestinal bleeding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457200" lvl="0" indent="-457200">
              <a:lnSpc>
                <a:spcPct val="120000"/>
              </a:lnSpc>
              <a:buFont typeface="+mj-lt"/>
              <a:buAutoNum type="arabicPeriod"/>
            </a:pP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lnSpc>
                <a:spcPct val="120000"/>
              </a:lnSpc>
              <a:buFont typeface="+mj-lt"/>
              <a:buAutoNum type="arabicPeriod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8674" name="AutoShape 2" descr="http://hwbnt.aesagout.dynu.com/gtogzqul/img29785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ursing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b="1" dirty="0" err="1" smtClean="0">
                <a:latin typeface="Times New Roman" pitchFamily="18" charset="0"/>
                <a:cs typeface="Times New Roman" pitchFamily="18" charset="0"/>
              </a:rPr>
              <a:t>care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in Constipation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14282" y="571480"/>
            <a:ext cx="8715436" cy="6072230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Health Teaching 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Adequate Intake of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Diet 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Adequate Intake of Roughage in Duet 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Establishing a Habit Pattern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Relaxation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Enema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Privacy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Posture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Exercise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Adequate Amount of Fluid Intake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Nursing Care in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Diarrhoea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857232"/>
            <a:ext cx="8786874" cy="5857916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600" dirty="0" smtClean="0">
                <a:latin typeface="Times New Roman" pitchFamily="18" charset="0"/>
                <a:cs typeface="Times New Roman" pitchFamily="18" charset="0"/>
              </a:rPr>
              <a:t>1. Replacement of fluid and electrolytes</a:t>
            </a:r>
            <a:endParaRPr lang="ru-RU" sz="8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600" dirty="0" smtClean="0">
                <a:latin typeface="Times New Roman" pitchFamily="18" charset="0"/>
                <a:cs typeface="Times New Roman" pitchFamily="18" charset="0"/>
              </a:rPr>
              <a:t>2. Small frequent feedings</a:t>
            </a:r>
            <a:endParaRPr lang="ru-RU" sz="8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3. Make arrangement for the use of bedpan or commode which is placed in a convenient and accessible place.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4. Care of the skin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5. Adequate rest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6. Psychological support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7. Medications</a:t>
            </a:r>
            <a:endParaRPr lang="ru-RU" sz="8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Acute abdominal syndrome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8572560" cy="5429288"/>
          </a:xfrm>
        </p:spPr>
        <p:txBody>
          <a:bodyPr/>
          <a:lstStyle/>
          <a:p>
            <a:pPr>
              <a:buNone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Acute abdominal syndrome: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observed in acute abdominal disease. The symptoms start gradually and reach a peak after a few hours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Reasons: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Acute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2" tooltip="Appendicitis"/>
              </a:rPr>
              <a:t>appendicitis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Acute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Peptic ulcer"/>
              </a:rPr>
              <a:t>peptic ulcer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and its complications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Acute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4" tooltip="Cholecystitis"/>
              </a:rPr>
              <a:t>cholecystitis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Acute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5" tooltip="Pancreatitis"/>
              </a:rPr>
              <a:t>pancreatitis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Acute intestinal 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6" tooltip="Ischemia"/>
              </a:rPr>
              <a:t>ischemia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(see section below)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Acute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7" tooltip="Diverticulitis"/>
              </a:rPr>
              <a:t>diverticulitis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8" tooltip="Ectopic pregnancy"/>
              </a:rPr>
              <a:t>Ectopic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8" tooltip="Ectopic pregnancy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8" tooltip="Ectopic pregnancy"/>
              </a:rPr>
              <a:t>pregnancy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tubal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rupture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Acute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9" tooltip="Ureter"/>
              </a:rPr>
              <a:t>ureteric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10" tooltip="Colic"/>
              </a:rPr>
              <a:t>colic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11" tooltip="Ovarian torsion"/>
              </a:rPr>
              <a:t>Ovarian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11" tooltip="Ovarian torsion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11" tooltip="Ovarian torsion"/>
              </a:rPr>
              <a:t>torsion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etc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/>
              <a:t>As a result, </a:t>
            </a:r>
            <a:r>
              <a:rPr lang="en-US" b="1" dirty="0"/>
              <a:t>acute peritonitis </a:t>
            </a:r>
            <a:r>
              <a:rPr lang="en-US" dirty="0" smtClean="0"/>
              <a:t>develops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949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88640"/>
            <a:ext cx="8572560" cy="6312194"/>
          </a:xfrm>
        </p:spPr>
        <p:txBody>
          <a:bodyPr/>
          <a:lstStyle/>
          <a:p>
            <a:pPr algn="ctr">
              <a:buNone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Acute abdominal syndrome: </a:t>
            </a: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b="1" i="1" dirty="0">
                <a:latin typeface="Times New Roman" pitchFamily="18" charset="0"/>
                <a:cs typeface="Times New Roman" pitchFamily="18" charset="0"/>
              </a:rPr>
              <a:t>Complaints: </a:t>
            </a:r>
            <a:endParaRPr lang="ru-RU" sz="18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Severe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abdominal pain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Nausea and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vomiting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The delay of a chair and gases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800" b="1" i="1" dirty="0">
                <a:latin typeface="Times New Roman" pitchFamily="18" charset="0"/>
                <a:cs typeface="Times New Roman" pitchFamily="18" charset="0"/>
              </a:rPr>
              <a:t>Objective data:</a:t>
            </a:r>
            <a:endParaRPr lang="ru-RU" sz="1800" b="1" i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Clear consciousness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Forced position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fetal position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Pale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skin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Tongue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dry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with yellow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plaque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Hard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and painful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abdomen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at a palpation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Temperature increase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First aid: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Call for a doctor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Help to take a forced position. Side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lateral  position, legs bent at the knees, pull up to the abdomen, lead hands to stomach.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You Must Not feed, water, warm the patient, give painkillers.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357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en-US" sz="2800" b="1" dirty="0" smtClean="0"/>
              <a:t>Gastrointestinal </a:t>
            </a:r>
            <a:r>
              <a:rPr lang="en-US" sz="2800" b="1" dirty="0" smtClean="0"/>
              <a:t>bleeding</a:t>
            </a:r>
            <a:r>
              <a:rPr lang="ru-RU" sz="2800" b="1" dirty="0" smtClean="0"/>
              <a:t>.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Local symptoms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642918"/>
            <a:ext cx="8472518" cy="6000792"/>
          </a:xfrm>
        </p:spPr>
        <p:txBody>
          <a:bodyPr/>
          <a:lstStyle/>
          <a:p>
            <a:pPr lvl="0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Bleeding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from the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stomach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Vomit looks like "coffee grounds“. 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The gastric acid digests the hemoglobin to brown color.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Fresh blood in the vomit (if gastric big bleeding)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Bleeding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small intestine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black, tarry stools (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melena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Bleeding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from the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colon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blood in the stool, blood is mixed with feces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Bleeding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from the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rectum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fresh blood in the stool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blood on surface of stool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Symptoms associated with the blood loss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include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symptoms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associated with anemia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Fatigue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Weakness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Pale skin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Tachypnea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Tachycardia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Low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blood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pressure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928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Gastrointestinal bleeding. First aid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Call for a doctor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patient should be placed in bed  (middle Fowler‘s position), head to one side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Ice bag is applied to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epigastrium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Collect the blood in dry clean glass to check its amount.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Do not drink, do not eat, do not take oral medication.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642918"/>
            <a:ext cx="7472386" cy="5483245"/>
          </a:xfrm>
          <a:solidFill>
            <a:schemeClr val="bg2"/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Classic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laboratory Methods of feces research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coprology,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feces analysis on helminthes,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stool for occult blood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General rules for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Collection of Stool Specimen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484784"/>
            <a:ext cx="8784976" cy="5184576"/>
          </a:xfrm>
          <a:solidFill>
            <a:schemeClr val="bg2"/>
          </a:solidFill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Do not use a laxative before collecting specimen.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Only fresh feces is collected for research. </a:t>
            </a:r>
          </a:p>
          <a:p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Empty the bladder before collecting of feces. </a:t>
            </a:r>
          </a:p>
          <a:p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Collect feces in a bedpan.</a:t>
            </a:r>
            <a:endParaRPr lang="ru-RU" sz="1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Central portion of feces is placed in a disposable container with a special spoon. </a:t>
            </a:r>
          </a:p>
          <a:p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Put the required amount of feces in the container. </a:t>
            </a:r>
          </a:p>
          <a:p>
            <a:r>
              <a:rPr lang="en-US" sz="1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While using a container, put on gloves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56176" y="1241376"/>
            <a:ext cx="2987824" cy="5616624"/>
          </a:xfrm>
        </p:spPr>
        <p:txBody>
          <a:bodyPr>
            <a:noAutofit/>
          </a:bodyPr>
          <a:lstStyle/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71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Learning objectives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642918"/>
            <a:ext cx="8715436" cy="592935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 completion of this practical lesson the learner will be able to do the following: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Define key terms used.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Identify the Complaints of patients with gastroenterological pathology.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Give the characteristics the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Heartburn, Belching, Nausea, Vomiting,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Epigastric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pain, Constipation, Diarrhea.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Determine the characteristics of the vomited material, feces.</a:t>
            </a:r>
          </a:p>
          <a:p>
            <a:pPr lvl="0">
              <a:lnSpc>
                <a:spcPct val="120000"/>
              </a:lnSpc>
              <a:spcBef>
                <a:spcPts val="600"/>
              </a:spcBef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Diagnose syndrome of acute abdomen, Gastrointestinal bleeding. Provide first aid.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Perform the Stomach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lavage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with thick gastric probe.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Perform the Stomach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lavage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with thin gastric probe.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Perform the Inserting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nasogastric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probe.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 symptoms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gastroenterological patients: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86766" cy="5043510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Appetite changes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Changes 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taste </a:t>
            </a:r>
          </a:p>
          <a:p>
            <a:pPr>
              <a:buNone/>
            </a:pP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Dysphagia</a:t>
            </a:r>
            <a:endParaRPr lang="ru-RU" sz="3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Gastric dyspepsia </a:t>
            </a:r>
          </a:p>
          <a:p>
            <a:pPr>
              <a:buNone/>
            </a:pP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Intestinal dyspepsia 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27447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86766" cy="5043510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Appetite changes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decreased appetite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lack of appetite, </a:t>
            </a: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increased appetite, </a:t>
            </a: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aversion to food, </a:t>
            </a: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perversion of appetite.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27447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86766" cy="5043510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Changes </a:t>
            </a:r>
            <a:r>
              <a:rPr lang="en-US" sz="3400" b="1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taste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reducing taste sensations,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bad taste in the mouth. </a:t>
            </a:r>
          </a:p>
          <a:p>
            <a:pPr>
              <a:buNone/>
            </a:pPr>
            <a:endParaRPr lang="ru-RU" sz="3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27447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85728"/>
            <a:ext cx="8186766" cy="6357982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3400" b="1" dirty="0" err="1" smtClean="0">
                <a:latin typeface="Times New Roman" pitchFamily="18" charset="0"/>
                <a:cs typeface="Times New Roman" pitchFamily="18" charset="0"/>
              </a:rPr>
              <a:t>Dysphagia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impaired swallowing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Difficulty swallowing solid food or liquid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food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auses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Organic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obstacls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Functional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obstacle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Obstacles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do not allow the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food to move  through the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esophagus.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/>
          </a:p>
          <a:p>
            <a:pPr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3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27447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sportwiki.to/images/1/17/Naglydnay_fiziologiya23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785794"/>
            <a:ext cx="8501122" cy="3143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28596" y="428604"/>
            <a:ext cx="8186766" cy="6115080"/>
          </a:xfrm>
          <a:solidFill>
            <a:schemeClr val="bg2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3400" b="1" dirty="0" smtClean="0">
                <a:latin typeface="Times New Roman" pitchFamily="18" charset="0"/>
                <a:cs typeface="Times New Roman" pitchFamily="18" charset="0"/>
              </a:rPr>
              <a:t>Gastric dyspepsia </a:t>
            </a: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Heartburn, </a:t>
            </a: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belching, </a:t>
            </a: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Nausea, </a:t>
            </a: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Vomiting, </a:t>
            </a:r>
          </a:p>
          <a:p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Stomach pain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27447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1685</TotalTime>
  <Words>1385</Words>
  <Application>Microsoft Office PowerPoint</Application>
  <PresentationFormat>Экран (4:3)</PresentationFormat>
  <Paragraphs>214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2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Learning objectives </vt:lpstr>
      <vt:lpstr>Main symptoms  of gastroenterological patients: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Heartburn</vt:lpstr>
      <vt:lpstr>Belching</vt:lpstr>
      <vt:lpstr>Презентация PowerPoint</vt:lpstr>
      <vt:lpstr>Vomiting classification according to appearance mechanism: </vt:lpstr>
      <vt:lpstr>Pain signs of gastric origin: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Standard of nursing Care: </vt:lpstr>
      <vt:lpstr>Nursing care in Constipation  </vt:lpstr>
      <vt:lpstr>Nursing Care in Diarrhoea  </vt:lpstr>
      <vt:lpstr>Acute abdominal syndrome </vt:lpstr>
      <vt:lpstr>Презентация PowerPoint</vt:lpstr>
      <vt:lpstr>Gastrointestinal bleeding. Local symptoms: </vt:lpstr>
      <vt:lpstr>Презентация PowerPoint</vt:lpstr>
      <vt:lpstr>Презентация PowerPoint</vt:lpstr>
      <vt:lpstr> General rules for Collection of Stool Specimen: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ЗОНДОВЫЕ МАНИПУЛЯЦИИ</dc:title>
  <dc:creator>Администратор</dc:creator>
  <cp:lastModifiedBy>User</cp:lastModifiedBy>
  <cp:revision>164</cp:revision>
  <dcterms:created xsi:type="dcterms:W3CDTF">2014-04-13T11:40:52Z</dcterms:created>
  <dcterms:modified xsi:type="dcterms:W3CDTF">2019-02-04T15:40:58Z</dcterms:modified>
</cp:coreProperties>
</file>